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3" r:id="rId4"/>
    <p:sldId id="259" r:id="rId5"/>
    <p:sldId id="260" r:id="rId6"/>
    <p:sldId id="264" r:id="rId7"/>
    <p:sldId id="262" r:id="rId8"/>
    <p:sldId id="26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0" autoAdjust="0"/>
    <p:restoredTop sz="94660"/>
  </p:normalViewPr>
  <p:slideViewPr>
    <p:cSldViewPr snapToGrid="0">
      <p:cViewPr varScale="1">
        <p:scale>
          <a:sx n="93" d="100"/>
          <a:sy n="93" d="100"/>
        </p:scale>
        <p:origin x="92"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nl-NL"/>
              <a:t>Klik om stijl te bewerken</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5/13/2021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nl-NL"/>
              <a:t>Klik om stijl te bewerken</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nl-NL"/>
              <a:t>Klik om stijl te bewerken</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5/13/2021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nl-NL"/>
              <a:t>Klik om stijl te bewerken</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nl-NL"/>
              <a:t>Klik om stijl te bewerken</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5/13/2021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nl-NL"/>
              <a:t>Klik om stijl te bewerken</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5/13/2021</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nl-NL"/>
              <a:t>Klik om stijl te bewerken</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5125305" y="1488985"/>
            <a:ext cx="6264350" cy="169685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118447" y="4351687"/>
            <a:ext cx="6265588" cy="17040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5/13/2021</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nl-NL"/>
              <a:t>Klik om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5/13/2021</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nl-NL"/>
              <a:t>Klik om stijl te bewerken</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5/13/2021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nl-NL"/>
              <a:t>Klik om stijl te bewerken</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5/13/2021</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5/13/2021</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BDBA639-2A71-4A60-A71A-FF1836F546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5E208A8B-5EBD-4532-BE72-26414FA7CFF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11" name="Freeform 5">
              <a:extLst>
                <a:ext uri="{FF2B5EF4-FFF2-40B4-BE49-F238E27FC236}">
                  <a16:creationId xmlns:a16="http://schemas.microsoft.com/office/drawing/2014/main" id="{15D09196-B338-4AB5-A71B-CFD5FFCA62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F50B4463-128A-4677-A285-C017E6C543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1D9B95CD-F023-4DFA-9678-1E02713F74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1DDF47A8-BE7B-43F3-A500-F5A4656D83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2DD394DE-76FB-42F8-85F2-FD436F4232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B95F2EFB-87E6-4400-AAF3-7EB8B4F156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1D463476-2BC7-418C-9D6F-51444B11A7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24011122-2495-478A-81BF-ABBDEA1DA8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C79E87C5-E5B3-476B-B539-FC9CF4A33B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956029CA-2B38-434D-9044-5FF3A1ECD1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9514CFB6-E8DB-43DC-B1CD-9CC2D4B276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BD8C1FC8-E550-45BE-9F30-822BAB3781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D1646B5D-A7B7-41EC-9591-0E0C0F4F94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E2118E93-481E-4843-987E-378187AA37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77038464-F4E2-47EC-A87F-18469191E3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FB3BBEB1-E146-408F-95B7-EE2F269DE1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C765B285-56EC-47FC-B116-274EBBD61A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CB4A6191-6913-42EA-905E-8A174AE2C9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8ADEEF92-F481-475A-845C-5E940F0D55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1" name="Freeform: Shape 30">
            <a:extLst>
              <a:ext uri="{FF2B5EF4-FFF2-40B4-BE49-F238E27FC236}">
                <a16:creationId xmlns:a16="http://schemas.microsoft.com/office/drawing/2014/main" id="{D9C506D7-84CB-4057-A44A-465313E785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31529">
            <a:off x="2173916" y="2448612"/>
            <a:ext cx="441875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Oval 32">
            <a:extLst>
              <a:ext uri="{FF2B5EF4-FFF2-40B4-BE49-F238E27FC236}">
                <a16:creationId xmlns:a16="http://schemas.microsoft.com/office/drawing/2014/main" id="{7842FC68-61FD-4700-8A22-BB8B071884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54579" y="691977"/>
            <a:ext cx="7761923" cy="5343064"/>
          </a:xfrm>
          <a:custGeom>
            <a:avLst/>
            <a:gdLst>
              <a:gd name="connsiteX0" fmla="*/ 0 w 6428838"/>
              <a:gd name="connsiteY0" fmla="*/ 2579031 h 5158062"/>
              <a:gd name="connsiteX1" fmla="*/ 3214419 w 6428838"/>
              <a:gd name="connsiteY1" fmla="*/ 0 h 5158062"/>
              <a:gd name="connsiteX2" fmla="*/ 6428838 w 6428838"/>
              <a:gd name="connsiteY2" fmla="*/ 2579031 h 5158062"/>
              <a:gd name="connsiteX3" fmla="*/ 3214419 w 6428838"/>
              <a:gd name="connsiteY3" fmla="*/ 5158062 h 5158062"/>
              <a:gd name="connsiteX4" fmla="*/ 0 w 6428838"/>
              <a:gd name="connsiteY4" fmla="*/ 2579031 h 5158062"/>
              <a:gd name="connsiteX0" fmla="*/ 3321 w 6432159"/>
              <a:gd name="connsiteY0" fmla="*/ 2647125 h 5226156"/>
              <a:gd name="connsiteX1" fmla="*/ 2789723 w 6432159"/>
              <a:gd name="connsiteY1" fmla="*/ 0 h 5226156"/>
              <a:gd name="connsiteX2" fmla="*/ 6432159 w 6432159"/>
              <a:gd name="connsiteY2" fmla="*/ 2647125 h 5226156"/>
              <a:gd name="connsiteX3" fmla="*/ 3217740 w 6432159"/>
              <a:gd name="connsiteY3" fmla="*/ 5226156 h 5226156"/>
              <a:gd name="connsiteX4" fmla="*/ 3321 w 6432159"/>
              <a:gd name="connsiteY4" fmla="*/ 2647125 h 5226156"/>
              <a:gd name="connsiteX0" fmla="*/ 1953 w 6566979"/>
              <a:gd name="connsiteY0" fmla="*/ 2695803 h 5226224"/>
              <a:gd name="connsiteX1" fmla="*/ 2924543 w 6566979"/>
              <a:gd name="connsiteY1" fmla="*/ 39 h 5226224"/>
              <a:gd name="connsiteX2" fmla="*/ 6566979 w 6566979"/>
              <a:gd name="connsiteY2" fmla="*/ 2647164 h 5226224"/>
              <a:gd name="connsiteX3" fmla="*/ 3352560 w 6566979"/>
              <a:gd name="connsiteY3" fmla="*/ 5226195 h 5226224"/>
              <a:gd name="connsiteX4" fmla="*/ 1953 w 6566979"/>
              <a:gd name="connsiteY4" fmla="*/ 2695803 h 5226224"/>
              <a:gd name="connsiteX0" fmla="*/ 8982 w 6574008"/>
              <a:gd name="connsiteY0" fmla="*/ 2695803 h 5226313"/>
              <a:gd name="connsiteX1" fmla="*/ 2931572 w 6574008"/>
              <a:gd name="connsiteY1" fmla="*/ 39 h 5226313"/>
              <a:gd name="connsiteX2" fmla="*/ 6574008 w 6574008"/>
              <a:gd name="connsiteY2" fmla="*/ 2647164 h 5226313"/>
              <a:gd name="connsiteX3" fmla="*/ 3359589 w 6574008"/>
              <a:gd name="connsiteY3" fmla="*/ 5226195 h 5226313"/>
              <a:gd name="connsiteX4" fmla="*/ 8982 w 6574008"/>
              <a:gd name="connsiteY4" fmla="*/ 2695803 h 5226313"/>
              <a:gd name="connsiteX0" fmla="*/ 11929 w 6576955"/>
              <a:gd name="connsiteY0" fmla="*/ 2695953 h 5226463"/>
              <a:gd name="connsiteX1" fmla="*/ 2934519 w 6576955"/>
              <a:gd name="connsiteY1" fmla="*/ 189 h 5226463"/>
              <a:gd name="connsiteX2" fmla="*/ 6576955 w 6576955"/>
              <a:gd name="connsiteY2" fmla="*/ 2647314 h 5226463"/>
              <a:gd name="connsiteX3" fmla="*/ 3362536 w 6576955"/>
              <a:gd name="connsiteY3" fmla="*/ 5226345 h 5226463"/>
              <a:gd name="connsiteX4" fmla="*/ 11929 w 6576955"/>
              <a:gd name="connsiteY4" fmla="*/ 2695953 h 5226463"/>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92159"/>
              <a:gd name="connsiteX1" fmla="*/ 2931852 w 6963394"/>
              <a:gd name="connsiteY1" fmla="*/ 10033 h 5292159"/>
              <a:gd name="connsiteX2" fmla="*/ 6963394 w 6963394"/>
              <a:gd name="connsiteY2" fmla="*/ 3318639 h 5292159"/>
              <a:gd name="connsiteX3" fmla="*/ 3359869 w 6963394"/>
              <a:gd name="connsiteY3" fmla="*/ 5236189 h 5292159"/>
              <a:gd name="connsiteX4" fmla="*/ 9262 w 6963394"/>
              <a:gd name="connsiteY4" fmla="*/ 2705797 h 5292159"/>
              <a:gd name="connsiteX0" fmla="*/ 9262 w 6963394"/>
              <a:gd name="connsiteY0" fmla="*/ 2705797 h 5259961"/>
              <a:gd name="connsiteX1" fmla="*/ 2931852 w 6963394"/>
              <a:gd name="connsiteY1" fmla="*/ 10033 h 5259961"/>
              <a:gd name="connsiteX2" fmla="*/ 6963394 w 6963394"/>
              <a:gd name="connsiteY2" fmla="*/ 3318639 h 5259961"/>
              <a:gd name="connsiteX3" fmla="*/ 3359869 w 6963394"/>
              <a:gd name="connsiteY3" fmla="*/ 5236189 h 5259961"/>
              <a:gd name="connsiteX4" fmla="*/ 9262 w 6963394"/>
              <a:gd name="connsiteY4" fmla="*/ 2705797 h 5259961"/>
              <a:gd name="connsiteX0" fmla="*/ 9557 w 7352795"/>
              <a:gd name="connsiteY0" fmla="*/ 2707501 h 5252013"/>
              <a:gd name="connsiteX1" fmla="*/ 2932147 w 7352795"/>
              <a:gd name="connsiteY1" fmla="*/ 11737 h 5252013"/>
              <a:gd name="connsiteX2" fmla="*/ 7352795 w 7352795"/>
              <a:gd name="connsiteY2" fmla="*/ 3378709 h 5252013"/>
              <a:gd name="connsiteX3" fmla="*/ 3360164 w 7352795"/>
              <a:gd name="connsiteY3" fmla="*/ 5237893 h 5252013"/>
              <a:gd name="connsiteX4" fmla="*/ 9557 w 7352795"/>
              <a:gd name="connsiteY4" fmla="*/ 2707501 h 5252013"/>
              <a:gd name="connsiteX0" fmla="*/ 8078 w 7789061"/>
              <a:gd name="connsiteY0" fmla="*/ 2744796 h 5249051"/>
              <a:gd name="connsiteX1" fmla="*/ 3368413 w 7789061"/>
              <a:gd name="connsiteY1" fmla="*/ 10121 h 5249051"/>
              <a:gd name="connsiteX2" fmla="*/ 7789061 w 7789061"/>
              <a:gd name="connsiteY2" fmla="*/ 3377093 h 5249051"/>
              <a:gd name="connsiteX3" fmla="*/ 3796430 w 7789061"/>
              <a:gd name="connsiteY3" fmla="*/ 5236277 h 5249051"/>
              <a:gd name="connsiteX4" fmla="*/ 8078 w 7789061"/>
              <a:gd name="connsiteY4" fmla="*/ 2744796 h 5249051"/>
              <a:gd name="connsiteX0" fmla="*/ 8078 w 7789061"/>
              <a:gd name="connsiteY0" fmla="*/ 2744796 h 5271741"/>
              <a:gd name="connsiteX1" fmla="*/ 3368413 w 7789061"/>
              <a:gd name="connsiteY1" fmla="*/ 10121 h 5271741"/>
              <a:gd name="connsiteX2" fmla="*/ 7789061 w 7789061"/>
              <a:gd name="connsiteY2" fmla="*/ 3377093 h 5271741"/>
              <a:gd name="connsiteX3" fmla="*/ 3796430 w 7789061"/>
              <a:gd name="connsiteY3" fmla="*/ 5236277 h 5271741"/>
              <a:gd name="connsiteX4" fmla="*/ 8078 w 7789061"/>
              <a:gd name="connsiteY4" fmla="*/ 2744796 h 5271741"/>
              <a:gd name="connsiteX0" fmla="*/ 1055 w 7782038"/>
              <a:gd name="connsiteY0" fmla="*/ 2738806 h 5438018"/>
              <a:gd name="connsiteX1" fmla="*/ 3361390 w 7782038"/>
              <a:gd name="connsiteY1" fmla="*/ 4131 h 5438018"/>
              <a:gd name="connsiteX2" fmla="*/ 7782038 w 7782038"/>
              <a:gd name="connsiteY2" fmla="*/ 3371103 h 5438018"/>
              <a:gd name="connsiteX3" fmla="*/ 3692130 w 7782038"/>
              <a:gd name="connsiteY3" fmla="*/ 5415113 h 5438018"/>
              <a:gd name="connsiteX4" fmla="*/ 1055 w 7782038"/>
              <a:gd name="connsiteY4" fmla="*/ 2738806 h 5438018"/>
              <a:gd name="connsiteX0" fmla="*/ 28883 w 7809866"/>
              <a:gd name="connsiteY0" fmla="*/ 2742147 h 5441359"/>
              <a:gd name="connsiteX1" fmla="*/ 3389218 w 7809866"/>
              <a:gd name="connsiteY1" fmla="*/ 7472 h 5441359"/>
              <a:gd name="connsiteX2" fmla="*/ 7809866 w 7809866"/>
              <a:gd name="connsiteY2" fmla="*/ 3374444 h 5441359"/>
              <a:gd name="connsiteX3" fmla="*/ 3719958 w 7809866"/>
              <a:gd name="connsiteY3" fmla="*/ 5418454 h 5441359"/>
              <a:gd name="connsiteX4" fmla="*/ 28883 w 7809866"/>
              <a:gd name="connsiteY4" fmla="*/ 2742147 h 5441359"/>
              <a:gd name="connsiteX0" fmla="*/ 36549 w 7817532"/>
              <a:gd name="connsiteY0" fmla="*/ 2751085 h 5450297"/>
              <a:gd name="connsiteX1" fmla="*/ 3396884 w 7817532"/>
              <a:gd name="connsiteY1" fmla="*/ 16410 h 5450297"/>
              <a:gd name="connsiteX2" fmla="*/ 7817532 w 7817532"/>
              <a:gd name="connsiteY2" fmla="*/ 3383382 h 5450297"/>
              <a:gd name="connsiteX3" fmla="*/ 3727624 w 7817532"/>
              <a:gd name="connsiteY3" fmla="*/ 5427392 h 5450297"/>
              <a:gd name="connsiteX4" fmla="*/ 36549 w 7817532"/>
              <a:gd name="connsiteY4" fmla="*/ 2751085 h 5450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7532" h="5450297">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ln w="152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CF5EFAF-97B7-4462-88D1-1A5126EC2272}"/>
              </a:ext>
            </a:extLst>
          </p:cNvPr>
          <p:cNvSpPr>
            <a:spLocks noGrp="1"/>
          </p:cNvSpPr>
          <p:nvPr>
            <p:ph type="ctrTitle"/>
          </p:nvPr>
        </p:nvSpPr>
        <p:spPr>
          <a:xfrm>
            <a:off x="2616277" y="2061838"/>
            <a:ext cx="6959446" cy="1662475"/>
          </a:xfrm>
        </p:spPr>
        <p:txBody>
          <a:bodyPr>
            <a:normAutofit/>
          </a:bodyPr>
          <a:lstStyle/>
          <a:p>
            <a:r>
              <a:rPr lang="nl-NL" sz="4800"/>
              <a:t>Positieve psychologie</a:t>
            </a:r>
          </a:p>
        </p:txBody>
      </p:sp>
      <p:sp>
        <p:nvSpPr>
          <p:cNvPr id="3" name="Ondertitel 2">
            <a:extLst>
              <a:ext uri="{FF2B5EF4-FFF2-40B4-BE49-F238E27FC236}">
                <a16:creationId xmlns:a16="http://schemas.microsoft.com/office/drawing/2014/main" id="{1B3938FC-8323-4C3B-89E6-48D4AB0D146C}"/>
              </a:ext>
            </a:extLst>
          </p:cNvPr>
          <p:cNvSpPr>
            <a:spLocks noGrp="1"/>
          </p:cNvSpPr>
          <p:nvPr>
            <p:ph type="subTitle" idx="1"/>
          </p:nvPr>
        </p:nvSpPr>
        <p:spPr>
          <a:xfrm>
            <a:off x="3388938" y="3783690"/>
            <a:ext cx="5414125" cy="1196717"/>
          </a:xfrm>
        </p:spPr>
        <p:txBody>
          <a:bodyPr>
            <a:normAutofit/>
          </a:bodyPr>
          <a:lstStyle/>
          <a:p>
            <a:fld id="{B2AEEA30-0427-4F62-899B-73B598ED9234}" type="datetime1">
              <a:rPr lang="nl-NL" sz="2000"/>
              <a:pPr/>
              <a:t>13-5-2021</a:t>
            </a:fld>
            <a:endParaRPr lang="nl-NL" sz="2000"/>
          </a:p>
        </p:txBody>
      </p:sp>
    </p:spTree>
    <p:extLst>
      <p:ext uri="{BB962C8B-B14F-4D97-AF65-F5344CB8AC3E}">
        <p14:creationId xmlns:p14="http://schemas.microsoft.com/office/powerpoint/2010/main" val="1653735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75627FE-0AC5-4349-AC08-45A58BEC9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F87AAF7B-2090-475D-9C3E-FDC03DD87A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F2DCEC33-4B31-44BC-99CB-9E4845DC4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2" name="Freeform 6">
              <a:extLst>
                <a:ext uri="{FF2B5EF4-FFF2-40B4-BE49-F238E27FC236}">
                  <a16:creationId xmlns:a16="http://schemas.microsoft.com/office/drawing/2014/main" id="{204E0A10-D288-4B22-87A1-737B0A37D1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9A3E042E-4911-425A-84BB-04BF90D07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3A49226D-3129-4C5A-9641-3D03BEEA79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9CC3C315-B515-4DD8-AC22-9D8417B37F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1A961828-F78F-4D56-A98E-037806C637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739D4F9D-3728-42C1-8302-452D51321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B4D9647E-354D-4CA8-B4A7-39172E5EA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A3EC74E0-5222-4ACC-BCEC-1AA189D3BC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0AE72B4-084D-42E6-ABED-5FD4650D4B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C9D1F5DD-8D50-4098-8D2B-10E284752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D48F3941-C3C7-4589-AA46-067F6BB2D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C16BBE9A-4BE3-4401-82C5-8041DB14E5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06180330-CCD3-4D14-A652-D60C28252D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616C90F6-4133-43A5-B47C-7750FE28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D7C03F90-E828-4414-8A53-92069FFB68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ADDE443-75AA-4F32-A2EE-272C4347C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ACD281C1-1D59-453F-A33A-D83E39EB06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0217FAC-29FE-4D6B-9BB4-FF41AA756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0D3CC33A-6E36-4A72-9965-8E20FB05D1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F128F04E-05CD-4035-A32B-6E9ABAB9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3" name="Rectangle 32">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3C038A5-C0EE-4271-99A8-77861A4B353F}"/>
              </a:ext>
            </a:extLst>
          </p:cNvPr>
          <p:cNvSpPr>
            <a:spLocks noGrp="1"/>
          </p:cNvSpPr>
          <p:nvPr>
            <p:ph type="title"/>
          </p:nvPr>
        </p:nvSpPr>
        <p:spPr>
          <a:xfrm>
            <a:off x="645459" y="960120"/>
            <a:ext cx="3865695" cy="4171278"/>
          </a:xfrm>
        </p:spPr>
        <p:txBody>
          <a:bodyPr>
            <a:normAutofit/>
          </a:bodyPr>
          <a:lstStyle/>
          <a:p>
            <a:pPr algn="r"/>
            <a:r>
              <a:rPr lang="nl-NL" sz="4400">
                <a:solidFill>
                  <a:schemeClr val="tx1"/>
                </a:solidFill>
              </a:rPr>
              <a:t>Planning</a:t>
            </a:r>
          </a:p>
        </p:txBody>
      </p:sp>
      <p:cxnSp>
        <p:nvCxnSpPr>
          <p:cNvPr id="35" name="Straight Connector 34">
            <a:extLst>
              <a:ext uri="{FF2B5EF4-FFF2-40B4-BE49-F238E27FC236}">
                <a16:creationId xmlns:a16="http://schemas.microsoft.com/office/drawing/2014/main" id="{68B6AB33-DFE6-4FE4-94FE-C9E25424AD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0A5D7DAF-C9EB-435B-9D89-490059ED0108}"/>
              </a:ext>
            </a:extLst>
          </p:cNvPr>
          <p:cNvSpPr>
            <a:spLocks noGrp="1"/>
          </p:cNvSpPr>
          <p:nvPr>
            <p:ph idx="1"/>
          </p:nvPr>
        </p:nvSpPr>
        <p:spPr>
          <a:xfrm>
            <a:off x="4983164" y="960120"/>
            <a:ext cx="5511800" cy="4171278"/>
          </a:xfrm>
        </p:spPr>
        <p:txBody>
          <a:bodyPr>
            <a:normAutofit/>
          </a:bodyPr>
          <a:lstStyle/>
          <a:p>
            <a:r>
              <a:rPr lang="nl-NL" dirty="0"/>
              <a:t>LOB</a:t>
            </a:r>
          </a:p>
          <a:p>
            <a:r>
              <a:rPr lang="nl-NL" dirty="0"/>
              <a:t>Positieve psychologie</a:t>
            </a:r>
          </a:p>
          <a:p>
            <a:r>
              <a:rPr lang="nl-NL" dirty="0"/>
              <a:t>Flow</a:t>
            </a:r>
          </a:p>
          <a:p>
            <a:r>
              <a:rPr lang="nl-NL" dirty="0"/>
              <a:t>Opdracht </a:t>
            </a:r>
          </a:p>
          <a:p>
            <a:r>
              <a:rPr lang="nl-NL" dirty="0"/>
              <a:t>Afsluiten</a:t>
            </a:r>
          </a:p>
          <a:p>
            <a:endParaRPr lang="nl-NL" dirty="0"/>
          </a:p>
          <a:p>
            <a:pPr marL="0" indent="0">
              <a:buNone/>
            </a:pPr>
            <a:r>
              <a:rPr lang="nl-NL" dirty="0"/>
              <a:t>Jullie leren waarom positieve psychologie is ontstaan en je gaat aan de slag met een belangrijke term uit de positieve psychologie: flow. </a:t>
            </a:r>
          </a:p>
          <a:p>
            <a:endParaRPr lang="nl-NL" dirty="0"/>
          </a:p>
        </p:txBody>
      </p:sp>
    </p:spTree>
    <p:extLst>
      <p:ext uri="{BB962C8B-B14F-4D97-AF65-F5344CB8AC3E}">
        <p14:creationId xmlns:p14="http://schemas.microsoft.com/office/powerpoint/2010/main" val="3002900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EB11EB-F951-4DB6-A442-536E9D465DF6}"/>
              </a:ext>
            </a:extLst>
          </p:cNvPr>
          <p:cNvSpPr>
            <a:spLocks noGrp="1"/>
          </p:cNvSpPr>
          <p:nvPr>
            <p:ph type="title"/>
          </p:nvPr>
        </p:nvSpPr>
        <p:spPr/>
        <p:txBody>
          <a:bodyPr/>
          <a:lstStyle/>
          <a:p>
            <a:r>
              <a:rPr lang="nl-NL" dirty="0"/>
              <a:t>Terugblik</a:t>
            </a:r>
          </a:p>
        </p:txBody>
      </p:sp>
      <p:sp>
        <p:nvSpPr>
          <p:cNvPr id="3" name="Tijdelijke aanduiding voor inhoud 2">
            <a:extLst>
              <a:ext uri="{FF2B5EF4-FFF2-40B4-BE49-F238E27FC236}">
                <a16:creationId xmlns:a16="http://schemas.microsoft.com/office/drawing/2014/main" id="{2DE66CC6-2908-497E-8E4E-E23163EFC6C3}"/>
              </a:ext>
            </a:extLst>
          </p:cNvPr>
          <p:cNvSpPr>
            <a:spLocks noGrp="1"/>
          </p:cNvSpPr>
          <p:nvPr>
            <p:ph idx="1"/>
          </p:nvPr>
        </p:nvSpPr>
        <p:spPr/>
        <p:txBody>
          <a:bodyPr/>
          <a:lstStyle/>
          <a:p>
            <a:r>
              <a:rPr lang="nl-NL" dirty="0"/>
              <a:t>Wat is LOB ook alweer? En waarom is het belangrijk?</a:t>
            </a:r>
          </a:p>
          <a:p>
            <a:pPr marL="0" indent="0">
              <a:buNone/>
            </a:pPr>
            <a:endParaRPr lang="nl-NL" dirty="0"/>
          </a:p>
          <a:p>
            <a:r>
              <a:rPr lang="nl-NL" dirty="0"/>
              <a:t>Loopbaanoriëntatie- en begeleiding</a:t>
            </a:r>
            <a:br>
              <a:rPr lang="nl-NL" dirty="0"/>
            </a:br>
            <a:r>
              <a:rPr lang="nl-NL" dirty="0"/>
              <a:t>Weten waar je passie ligt, loopbaankeuzes maken, onderhandelen met je werkgever, netwerken</a:t>
            </a:r>
          </a:p>
        </p:txBody>
      </p:sp>
    </p:spTree>
    <p:extLst>
      <p:ext uri="{BB962C8B-B14F-4D97-AF65-F5344CB8AC3E}">
        <p14:creationId xmlns:p14="http://schemas.microsoft.com/office/powerpoint/2010/main" val="1367130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8D2B4D-413F-4671-82AF-B54DD258E07F}"/>
              </a:ext>
            </a:extLst>
          </p:cNvPr>
          <p:cNvSpPr>
            <a:spLocks noGrp="1"/>
          </p:cNvSpPr>
          <p:nvPr>
            <p:ph type="title"/>
          </p:nvPr>
        </p:nvSpPr>
        <p:spPr/>
        <p:txBody>
          <a:bodyPr/>
          <a:lstStyle/>
          <a:p>
            <a:r>
              <a:rPr lang="nl-NL" dirty="0"/>
              <a:t>Positieve psychologie</a:t>
            </a:r>
          </a:p>
        </p:txBody>
      </p:sp>
      <p:sp>
        <p:nvSpPr>
          <p:cNvPr id="3" name="Tijdelijke aanduiding voor inhoud 2">
            <a:extLst>
              <a:ext uri="{FF2B5EF4-FFF2-40B4-BE49-F238E27FC236}">
                <a16:creationId xmlns:a16="http://schemas.microsoft.com/office/drawing/2014/main" id="{3EF21120-EE3F-4487-AD64-84C78D2153DF}"/>
              </a:ext>
            </a:extLst>
          </p:cNvPr>
          <p:cNvSpPr>
            <a:spLocks noGrp="1"/>
          </p:cNvSpPr>
          <p:nvPr>
            <p:ph idx="1"/>
          </p:nvPr>
        </p:nvSpPr>
        <p:spPr/>
        <p:txBody>
          <a:bodyPr/>
          <a:lstStyle/>
          <a:p>
            <a:r>
              <a:rPr lang="nl-NL" dirty="0"/>
              <a:t>Is een vrij nieuwe stroming</a:t>
            </a:r>
          </a:p>
          <a:p>
            <a:r>
              <a:rPr lang="nl-NL" dirty="0"/>
              <a:t>Traditionele psychologie onderzoekt vooral ‘problemen’ zoals burn-out, depressie, </a:t>
            </a:r>
            <a:r>
              <a:rPr lang="nl-NL" dirty="0" err="1"/>
              <a:t>etc</a:t>
            </a:r>
            <a:endParaRPr lang="nl-NL" dirty="0"/>
          </a:p>
          <a:p>
            <a:r>
              <a:rPr lang="nl-NL" dirty="0"/>
              <a:t>Een groep psychologen was juist ook erg benieuwd naar positieve dingen, zoals geluk, doorzettingsvermogen of zelfvertrouwen</a:t>
            </a:r>
          </a:p>
          <a:p>
            <a:r>
              <a:rPr lang="nl-NL" dirty="0"/>
              <a:t>Toen is de stroming positieve psychologie ontstaan</a:t>
            </a:r>
          </a:p>
        </p:txBody>
      </p:sp>
    </p:spTree>
    <p:extLst>
      <p:ext uri="{BB962C8B-B14F-4D97-AF65-F5344CB8AC3E}">
        <p14:creationId xmlns:p14="http://schemas.microsoft.com/office/powerpoint/2010/main" val="1583736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0F08744-9D7B-4693-B8D6-2A5210AE96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32">
            <a:extLst>
              <a:ext uri="{FF2B5EF4-FFF2-40B4-BE49-F238E27FC236}">
                <a16:creationId xmlns:a16="http://schemas.microsoft.com/office/drawing/2014/main" id="{5B2E630F-F386-44FA-B1A1-C10A9BF434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336127">
            <a:off x="296272" y="1026251"/>
            <a:ext cx="7298578" cy="5088488"/>
          </a:xfrm>
          <a:custGeom>
            <a:avLst/>
            <a:gdLst>
              <a:gd name="connsiteX0" fmla="*/ 0 w 6428838"/>
              <a:gd name="connsiteY0" fmla="*/ 2579031 h 5158062"/>
              <a:gd name="connsiteX1" fmla="*/ 3214419 w 6428838"/>
              <a:gd name="connsiteY1" fmla="*/ 0 h 5158062"/>
              <a:gd name="connsiteX2" fmla="*/ 6428838 w 6428838"/>
              <a:gd name="connsiteY2" fmla="*/ 2579031 h 5158062"/>
              <a:gd name="connsiteX3" fmla="*/ 3214419 w 6428838"/>
              <a:gd name="connsiteY3" fmla="*/ 5158062 h 5158062"/>
              <a:gd name="connsiteX4" fmla="*/ 0 w 6428838"/>
              <a:gd name="connsiteY4" fmla="*/ 2579031 h 5158062"/>
              <a:gd name="connsiteX0" fmla="*/ 3321 w 6432159"/>
              <a:gd name="connsiteY0" fmla="*/ 2647125 h 5226156"/>
              <a:gd name="connsiteX1" fmla="*/ 2789723 w 6432159"/>
              <a:gd name="connsiteY1" fmla="*/ 0 h 5226156"/>
              <a:gd name="connsiteX2" fmla="*/ 6432159 w 6432159"/>
              <a:gd name="connsiteY2" fmla="*/ 2647125 h 5226156"/>
              <a:gd name="connsiteX3" fmla="*/ 3217740 w 6432159"/>
              <a:gd name="connsiteY3" fmla="*/ 5226156 h 5226156"/>
              <a:gd name="connsiteX4" fmla="*/ 3321 w 6432159"/>
              <a:gd name="connsiteY4" fmla="*/ 2647125 h 5226156"/>
              <a:gd name="connsiteX0" fmla="*/ 1953 w 6566979"/>
              <a:gd name="connsiteY0" fmla="*/ 2695803 h 5226224"/>
              <a:gd name="connsiteX1" fmla="*/ 2924543 w 6566979"/>
              <a:gd name="connsiteY1" fmla="*/ 39 h 5226224"/>
              <a:gd name="connsiteX2" fmla="*/ 6566979 w 6566979"/>
              <a:gd name="connsiteY2" fmla="*/ 2647164 h 5226224"/>
              <a:gd name="connsiteX3" fmla="*/ 3352560 w 6566979"/>
              <a:gd name="connsiteY3" fmla="*/ 5226195 h 5226224"/>
              <a:gd name="connsiteX4" fmla="*/ 1953 w 6566979"/>
              <a:gd name="connsiteY4" fmla="*/ 2695803 h 5226224"/>
              <a:gd name="connsiteX0" fmla="*/ 8982 w 6574008"/>
              <a:gd name="connsiteY0" fmla="*/ 2695803 h 5226313"/>
              <a:gd name="connsiteX1" fmla="*/ 2931572 w 6574008"/>
              <a:gd name="connsiteY1" fmla="*/ 39 h 5226313"/>
              <a:gd name="connsiteX2" fmla="*/ 6574008 w 6574008"/>
              <a:gd name="connsiteY2" fmla="*/ 2647164 h 5226313"/>
              <a:gd name="connsiteX3" fmla="*/ 3359589 w 6574008"/>
              <a:gd name="connsiteY3" fmla="*/ 5226195 h 5226313"/>
              <a:gd name="connsiteX4" fmla="*/ 8982 w 6574008"/>
              <a:gd name="connsiteY4" fmla="*/ 2695803 h 5226313"/>
              <a:gd name="connsiteX0" fmla="*/ 11929 w 6576955"/>
              <a:gd name="connsiteY0" fmla="*/ 2695953 h 5226463"/>
              <a:gd name="connsiteX1" fmla="*/ 2934519 w 6576955"/>
              <a:gd name="connsiteY1" fmla="*/ 189 h 5226463"/>
              <a:gd name="connsiteX2" fmla="*/ 6576955 w 6576955"/>
              <a:gd name="connsiteY2" fmla="*/ 2647314 h 5226463"/>
              <a:gd name="connsiteX3" fmla="*/ 3362536 w 6576955"/>
              <a:gd name="connsiteY3" fmla="*/ 5226345 h 5226463"/>
              <a:gd name="connsiteX4" fmla="*/ 11929 w 6576955"/>
              <a:gd name="connsiteY4" fmla="*/ 2695953 h 5226463"/>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92159"/>
              <a:gd name="connsiteX1" fmla="*/ 2931852 w 6963394"/>
              <a:gd name="connsiteY1" fmla="*/ 10033 h 5292159"/>
              <a:gd name="connsiteX2" fmla="*/ 6963394 w 6963394"/>
              <a:gd name="connsiteY2" fmla="*/ 3318639 h 5292159"/>
              <a:gd name="connsiteX3" fmla="*/ 3359869 w 6963394"/>
              <a:gd name="connsiteY3" fmla="*/ 5236189 h 5292159"/>
              <a:gd name="connsiteX4" fmla="*/ 9262 w 6963394"/>
              <a:gd name="connsiteY4" fmla="*/ 2705797 h 5292159"/>
              <a:gd name="connsiteX0" fmla="*/ 9262 w 6963394"/>
              <a:gd name="connsiteY0" fmla="*/ 2705797 h 5259961"/>
              <a:gd name="connsiteX1" fmla="*/ 2931852 w 6963394"/>
              <a:gd name="connsiteY1" fmla="*/ 10033 h 5259961"/>
              <a:gd name="connsiteX2" fmla="*/ 6963394 w 6963394"/>
              <a:gd name="connsiteY2" fmla="*/ 3318639 h 5259961"/>
              <a:gd name="connsiteX3" fmla="*/ 3359869 w 6963394"/>
              <a:gd name="connsiteY3" fmla="*/ 5236189 h 5259961"/>
              <a:gd name="connsiteX4" fmla="*/ 9262 w 6963394"/>
              <a:gd name="connsiteY4" fmla="*/ 2705797 h 5259961"/>
              <a:gd name="connsiteX0" fmla="*/ 9557 w 7352795"/>
              <a:gd name="connsiteY0" fmla="*/ 2707501 h 5252013"/>
              <a:gd name="connsiteX1" fmla="*/ 2932147 w 7352795"/>
              <a:gd name="connsiteY1" fmla="*/ 11737 h 5252013"/>
              <a:gd name="connsiteX2" fmla="*/ 7352795 w 7352795"/>
              <a:gd name="connsiteY2" fmla="*/ 3378709 h 5252013"/>
              <a:gd name="connsiteX3" fmla="*/ 3360164 w 7352795"/>
              <a:gd name="connsiteY3" fmla="*/ 5237893 h 5252013"/>
              <a:gd name="connsiteX4" fmla="*/ 9557 w 7352795"/>
              <a:gd name="connsiteY4" fmla="*/ 2707501 h 5252013"/>
              <a:gd name="connsiteX0" fmla="*/ 8078 w 7789061"/>
              <a:gd name="connsiteY0" fmla="*/ 2744796 h 5249051"/>
              <a:gd name="connsiteX1" fmla="*/ 3368413 w 7789061"/>
              <a:gd name="connsiteY1" fmla="*/ 10121 h 5249051"/>
              <a:gd name="connsiteX2" fmla="*/ 7789061 w 7789061"/>
              <a:gd name="connsiteY2" fmla="*/ 3377093 h 5249051"/>
              <a:gd name="connsiteX3" fmla="*/ 3796430 w 7789061"/>
              <a:gd name="connsiteY3" fmla="*/ 5236277 h 5249051"/>
              <a:gd name="connsiteX4" fmla="*/ 8078 w 7789061"/>
              <a:gd name="connsiteY4" fmla="*/ 2744796 h 5249051"/>
              <a:gd name="connsiteX0" fmla="*/ 8078 w 7789061"/>
              <a:gd name="connsiteY0" fmla="*/ 2744796 h 5271741"/>
              <a:gd name="connsiteX1" fmla="*/ 3368413 w 7789061"/>
              <a:gd name="connsiteY1" fmla="*/ 10121 h 5271741"/>
              <a:gd name="connsiteX2" fmla="*/ 7789061 w 7789061"/>
              <a:gd name="connsiteY2" fmla="*/ 3377093 h 5271741"/>
              <a:gd name="connsiteX3" fmla="*/ 3796430 w 7789061"/>
              <a:gd name="connsiteY3" fmla="*/ 5236277 h 5271741"/>
              <a:gd name="connsiteX4" fmla="*/ 8078 w 7789061"/>
              <a:gd name="connsiteY4" fmla="*/ 2744796 h 5271741"/>
              <a:gd name="connsiteX0" fmla="*/ 1055 w 7782038"/>
              <a:gd name="connsiteY0" fmla="*/ 2738806 h 5438018"/>
              <a:gd name="connsiteX1" fmla="*/ 3361390 w 7782038"/>
              <a:gd name="connsiteY1" fmla="*/ 4131 h 5438018"/>
              <a:gd name="connsiteX2" fmla="*/ 7782038 w 7782038"/>
              <a:gd name="connsiteY2" fmla="*/ 3371103 h 5438018"/>
              <a:gd name="connsiteX3" fmla="*/ 3692130 w 7782038"/>
              <a:gd name="connsiteY3" fmla="*/ 5415113 h 5438018"/>
              <a:gd name="connsiteX4" fmla="*/ 1055 w 7782038"/>
              <a:gd name="connsiteY4" fmla="*/ 2738806 h 5438018"/>
              <a:gd name="connsiteX0" fmla="*/ 28883 w 7809866"/>
              <a:gd name="connsiteY0" fmla="*/ 2742147 h 5441359"/>
              <a:gd name="connsiteX1" fmla="*/ 3389218 w 7809866"/>
              <a:gd name="connsiteY1" fmla="*/ 7472 h 5441359"/>
              <a:gd name="connsiteX2" fmla="*/ 7809866 w 7809866"/>
              <a:gd name="connsiteY2" fmla="*/ 3374444 h 5441359"/>
              <a:gd name="connsiteX3" fmla="*/ 3719958 w 7809866"/>
              <a:gd name="connsiteY3" fmla="*/ 5418454 h 5441359"/>
              <a:gd name="connsiteX4" fmla="*/ 28883 w 7809866"/>
              <a:gd name="connsiteY4" fmla="*/ 2742147 h 5441359"/>
              <a:gd name="connsiteX0" fmla="*/ 36549 w 7817532"/>
              <a:gd name="connsiteY0" fmla="*/ 2751085 h 5450297"/>
              <a:gd name="connsiteX1" fmla="*/ 3396884 w 7817532"/>
              <a:gd name="connsiteY1" fmla="*/ 16410 h 5450297"/>
              <a:gd name="connsiteX2" fmla="*/ 7817532 w 7817532"/>
              <a:gd name="connsiteY2" fmla="*/ 3383382 h 5450297"/>
              <a:gd name="connsiteX3" fmla="*/ 3727624 w 7817532"/>
              <a:gd name="connsiteY3" fmla="*/ 5427392 h 5450297"/>
              <a:gd name="connsiteX4" fmla="*/ 36549 w 7817532"/>
              <a:gd name="connsiteY4" fmla="*/ 2751085 h 5450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7532" h="5450297">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73567C09-8B4D-49A6-A711-C44C5807D8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3554541" y="-619573"/>
            <a:ext cx="9016699" cy="8033868"/>
          </a:xfrm>
          <a:custGeom>
            <a:avLst/>
            <a:gdLst>
              <a:gd name="connsiteX0" fmla="*/ 6078066 w 9016699"/>
              <a:gd name="connsiteY0" fmla="*/ 782055 h 8033868"/>
              <a:gd name="connsiteX1" fmla="*/ 8705208 w 9016699"/>
              <a:gd name="connsiteY1" fmla="*/ 3409197 h 8033868"/>
              <a:gd name="connsiteX2" fmla="*/ 8793057 w 9016699"/>
              <a:gd name="connsiteY2" fmla="*/ 3617452 h 8033868"/>
              <a:gd name="connsiteX3" fmla="*/ 9016699 w 9016699"/>
              <a:gd name="connsiteY3" fmla="*/ 4793120 h 8033868"/>
              <a:gd name="connsiteX4" fmla="*/ 8960084 w 9016699"/>
              <a:gd name="connsiteY4" fmla="*/ 5272709 h 8033868"/>
              <a:gd name="connsiteX5" fmla="*/ 8920563 w 9016699"/>
              <a:gd name="connsiteY5" fmla="*/ 5444162 h 8033868"/>
              <a:gd name="connsiteX6" fmla="*/ 6620466 w 9016699"/>
              <a:gd name="connsiteY6" fmla="*/ 7744259 h 8033868"/>
              <a:gd name="connsiteX7" fmla="*/ 6480006 w 9016699"/>
              <a:gd name="connsiteY7" fmla="*/ 7795347 h 8033868"/>
              <a:gd name="connsiteX8" fmla="*/ 4389696 w 9016699"/>
              <a:gd name="connsiteY8" fmla="*/ 7987178 h 8033868"/>
              <a:gd name="connsiteX9" fmla="*/ 3086984 w 9016699"/>
              <a:gd name="connsiteY9" fmla="*/ 7466023 h 8033868"/>
              <a:gd name="connsiteX10" fmla="*/ 3024300 w 9016699"/>
              <a:gd name="connsiteY10" fmla="*/ 7426965 h 8033868"/>
              <a:gd name="connsiteX11" fmla="*/ 519567 w 9016699"/>
              <a:gd name="connsiteY11" fmla="*/ 4922232 h 8033868"/>
              <a:gd name="connsiteX12" fmla="*/ 419495 w 9016699"/>
              <a:gd name="connsiteY12" fmla="*/ 4733719 h 8033868"/>
              <a:gd name="connsiteX13" fmla="*/ 3514 w 9016699"/>
              <a:gd name="connsiteY13" fmla="*/ 3245168 h 8033868"/>
              <a:gd name="connsiteX14" fmla="*/ 4193329 w 9016699"/>
              <a:gd name="connsiteY14" fmla="*/ 36108 h 8033868"/>
              <a:gd name="connsiteX15" fmla="*/ 5977677 w 9016699"/>
              <a:gd name="connsiteY15" fmla="*/ 722908 h 8033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016699" h="8033868">
                <a:moveTo>
                  <a:pt x="6078066" y="782055"/>
                </a:moveTo>
                <a:lnTo>
                  <a:pt x="8705208" y="3409197"/>
                </a:lnTo>
                <a:lnTo>
                  <a:pt x="8793057" y="3617452"/>
                </a:lnTo>
                <a:cubicBezTo>
                  <a:pt x="8935615" y="3988374"/>
                  <a:pt x="9016699" y="4381324"/>
                  <a:pt x="9016699" y="4793120"/>
                </a:cubicBezTo>
                <a:cubicBezTo>
                  <a:pt x="9008675" y="4960329"/>
                  <a:pt x="8989449" y="5120121"/>
                  <a:pt x="8960084" y="5272709"/>
                </a:cubicBezTo>
                <a:lnTo>
                  <a:pt x="8920563" y="5444162"/>
                </a:lnTo>
                <a:lnTo>
                  <a:pt x="6620466" y="7744259"/>
                </a:lnTo>
                <a:lnTo>
                  <a:pt x="6480006" y="7795347"/>
                </a:lnTo>
                <a:cubicBezTo>
                  <a:pt x="5726471" y="8035167"/>
                  <a:pt x="4953020" y="8083925"/>
                  <a:pt x="4389696" y="7987178"/>
                </a:cubicBezTo>
                <a:cubicBezTo>
                  <a:pt x="4014146" y="7922680"/>
                  <a:pt x="3559510" y="7740111"/>
                  <a:pt x="3086984" y="7466023"/>
                </a:cubicBezTo>
                <a:lnTo>
                  <a:pt x="3024300" y="7426965"/>
                </a:lnTo>
                <a:lnTo>
                  <a:pt x="519567" y="4922232"/>
                </a:lnTo>
                <a:lnTo>
                  <a:pt x="419495" y="4733719"/>
                </a:lnTo>
                <a:cubicBezTo>
                  <a:pt x="181303" y="4258474"/>
                  <a:pt x="28977" y="3756361"/>
                  <a:pt x="3514" y="3245168"/>
                </a:cubicBezTo>
                <a:cubicBezTo>
                  <a:pt x="-112889" y="908287"/>
                  <a:pt x="2691131" y="-221884"/>
                  <a:pt x="4193329" y="36108"/>
                </a:cubicBezTo>
                <a:cubicBezTo>
                  <a:pt x="4662766" y="116730"/>
                  <a:pt x="5309837" y="354143"/>
                  <a:pt x="5977677" y="722908"/>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3DCC80AF-F922-435D-ACC3-0F8589513D8E}"/>
              </a:ext>
            </a:extLst>
          </p:cNvPr>
          <p:cNvSpPr>
            <a:spLocks noGrp="1"/>
          </p:cNvSpPr>
          <p:nvPr>
            <p:ph type="title"/>
          </p:nvPr>
        </p:nvSpPr>
        <p:spPr>
          <a:xfrm>
            <a:off x="807720" y="2349925"/>
            <a:ext cx="2441894" cy="2456442"/>
          </a:xfrm>
        </p:spPr>
        <p:txBody>
          <a:bodyPr>
            <a:normAutofit/>
          </a:bodyPr>
          <a:lstStyle/>
          <a:p>
            <a:pPr algn="l"/>
            <a:r>
              <a:rPr lang="nl-NL" sz="3200"/>
              <a:t>Flow </a:t>
            </a:r>
          </a:p>
        </p:txBody>
      </p:sp>
      <p:sp>
        <p:nvSpPr>
          <p:cNvPr id="3" name="Tijdelijke aanduiding voor inhoud 2">
            <a:extLst>
              <a:ext uri="{FF2B5EF4-FFF2-40B4-BE49-F238E27FC236}">
                <a16:creationId xmlns:a16="http://schemas.microsoft.com/office/drawing/2014/main" id="{D8DB5D2F-54AF-4559-A50D-3E3F2EC85006}"/>
              </a:ext>
            </a:extLst>
          </p:cNvPr>
          <p:cNvSpPr>
            <a:spLocks noGrp="1"/>
          </p:cNvSpPr>
          <p:nvPr>
            <p:ph idx="1"/>
          </p:nvPr>
        </p:nvSpPr>
        <p:spPr>
          <a:xfrm>
            <a:off x="4846319" y="1111249"/>
            <a:ext cx="6554001" cy="4635503"/>
          </a:xfrm>
        </p:spPr>
        <p:txBody>
          <a:bodyPr>
            <a:normAutofit/>
          </a:bodyPr>
          <a:lstStyle/>
          <a:p>
            <a:r>
              <a:rPr lang="nl-NL" dirty="0"/>
              <a:t>Een belangrijke term binnen de positieve psychologie is </a:t>
            </a:r>
            <a:r>
              <a:rPr lang="nl-NL" i="1" dirty="0"/>
              <a:t>flow</a:t>
            </a:r>
          </a:p>
          <a:p>
            <a:r>
              <a:rPr lang="nl-NL" dirty="0"/>
              <a:t>Wat is flow?</a:t>
            </a:r>
          </a:p>
          <a:p>
            <a:r>
              <a:rPr lang="nl-NL" dirty="0"/>
              <a:t>Als iets aan het doen bent en je: vergeet de tijd terwijl je bezig bent, de taak kost je weinig energie, het is niet te makkelijk maar ook niet te moeilijk</a:t>
            </a:r>
          </a:p>
          <a:p>
            <a:r>
              <a:rPr lang="nl-NL" dirty="0"/>
              <a:t>Je raakt in de flow als je iets doet wat je leuk vind, belangrijk, en waar je goed in bent</a:t>
            </a:r>
            <a:br>
              <a:rPr lang="nl-NL" dirty="0"/>
            </a:br>
            <a:endParaRPr lang="nl-NL" dirty="0"/>
          </a:p>
        </p:txBody>
      </p:sp>
    </p:spTree>
    <p:extLst>
      <p:ext uri="{BB962C8B-B14F-4D97-AF65-F5344CB8AC3E}">
        <p14:creationId xmlns:p14="http://schemas.microsoft.com/office/powerpoint/2010/main" val="205571273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1D01E0-A3B2-4855-9611-409EFBA54C90}"/>
              </a:ext>
            </a:extLst>
          </p:cNvPr>
          <p:cNvSpPr>
            <a:spLocks noGrp="1"/>
          </p:cNvSpPr>
          <p:nvPr>
            <p:ph type="title"/>
          </p:nvPr>
        </p:nvSpPr>
        <p:spPr/>
        <p:txBody>
          <a:bodyPr/>
          <a:lstStyle/>
          <a:p>
            <a:r>
              <a:rPr lang="nl-NL" dirty="0"/>
              <a:t>Opdracht</a:t>
            </a:r>
          </a:p>
        </p:txBody>
      </p:sp>
      <p:sp>
        <p:nvSpPr>
          <p:cNvPr id="3" name="Tijdelijke aanduiding voor inhoud 2">
            <a:extLst>
              <a:ext uri="{FF2B5EF4-FFF2-40B4-BE49-F238E27FC236}">
                <a16:creationId xmlns:a16="http://schemas.microsoft.com/office/drawing/2014/main" id="{426AA2F5-E452-44C9-8816-13A16A76D4B1}"/>
              </a:ext>
            </a:extLst>
          </p:cNvPr>
          <p:cNvSpPr>
            <a:spLocks noGrp="1"/>
          </p:cNvSpPr>
          <p:nvPr>
            <p:ph idx="1"/>
          </p:nvPr>
        </p:nvSpPr>
        <p:spPr/>
        <p:txBody>
          <a:bodyPr>
            <a:normAutofit lnSpcReduction="10000"/>
          </a:bodyPr>
          <a:lstStyle/>
          <a:p>
            <a:r>
              <a:rPr lang="nl-NL" dirty="0"/>
              <a:t>Opdracht: bedenk zoveel mogelijk momenten of activiteiten waarbij jij in een flow komt. </a:t>
            </a:r>
          </a:p>
          <a:p>
            <a:r>
              <a:rPr lang="nl-NL" dirty="0"/>
              <a:t>Zet ze in de chat als je klaar bent</a:t>
            </a:r>
          </a:p>
          <a:p>
            <a:r>
              <a:rPr lang="nl-NL" dirty="0"/>
              <a:t>Vervolgopdracht: kijk naar de momenten of activiteiten die je hebt beschreven.  Wat zijn overeenkomsten tussen deze flow-momenten? </a:t>
            </a:r>
          </a:p>
          <a:p>
            <a:r>
              <a:rPr lang="nl-NL" dirty="0"/>
              <a:t>Voorbeeld: ik zit in de flow als ik aan het voetballen ben, ik zit ook in de flow als ik werk in de bediening en het druk is, en ik zit in de flow als ik op een concert ben. Overeenkomsten: ik moet in alle situaties samenwerken met anderen, ik reageer op de omgeving, ik sta of ben aan het lopen, alle situaties spelen zich buiten af. </a:t>
            </a:r>
          </a:p>
          <a:p>
            <a:r>
              <a:rPr lang="nl-NL" dirty="0"/>
              <a:t>Wat heb je gevonden? Wat voor overeenkomsten zijn er? Oftewel; wanneer raak jij in een flow?</a:t>
            </a:r>
          </a:p>
        </p:txBody>
      </p:sp>
    </p:spTree>
    <p:extLst>
      <p:ext uri="{BB962C8B-B14F-4D97-AF65-F5344CB8AC3E}">
        <p14:creationId xmlns:p14="http://schemas.microsoft.com/office/powerpoint/2010/main" val="2836652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EDA886-0637-4877-AC12-FAB65B8A8302}"/>
              </a:ext>
            </a:extLst>
          </p:cNvPr>
          <p:cNvSpPr>
            <a:spLocks noGrp="1"/>
          </p:cNvSpPr>
          <p:nvPr>
            <p:ph type="title"/>
          </p:nvPr>
        </p:nvSpPr>
        <p:spPr/>
        <p:txBody>
          <a:bodyPr/>
          <a:lstStyle/>
          <a:p>
            <a:r>
              <a:rPr lang="nl-NL" dirty="0"/>
              <a:t>LOB</a:t>
            </a:r>
          </a:p>
        </p:txBody>
      </p:sp>
      <p:sp>
        <p:nvSpPr>
          <p:cNvPr id="3" name="Tijdelijke aanduiding voor inhoud 2">
            <a:extLst>
              <a:ext uri="{FF2B5EF4-FFF2-40B4-BE49-F238E27FC236}">
                <a16:creationId xmlns:a16="http://schemas.microsoft.com/office/drawing/2014/main" id="{C79C68A6-08D4-4791-8A48-0DB8FE6C5181}"/>
              </a:ext>
            </a:extLst>
          </p:cNvPr>
          <p:cNvSpPr>
            <a:spLocks noGrp="1"/>
          </p:cNvSpPr>
          <p:nvPr>
            <p:ph idx="1"/>
          </p:nvPr>
        </p:nvSpPr>
        <p:spPr/>
        <p:txBody>
          <a:bodyPr/>
          <a:lstStyle/>
          <a:p>
            <a:r>
              <a:rPr lang="nl-NL" dirty="0"/>
              <a:t>Wat kan je nou met deze kennis? Je hebt nu een idee van de dingen die ervoor zorgen dat jij in de flow komt, wat kan je daarmee in je loopbaan?</a:t>
            </a:r>
          </a:p>
          <a:p>
            <a:r>
              <a:rPr lang="nl-NL" dirty="0"/>
              <a:t>Het toepassen van positieve psychologie bij LOB betekent niet alleen te kijken naar; welke vacature is er, zijn ze dicht bij mijn huis, betalen ze goed</a:t>
            </a:r>
          </a:p>
          <a:p>
            <a:r>
              <a:rPr lang="nl-NL" dirty="0"/>
              <a:t>Maar ook; wat voor type baan lijkt me leuk of interessant, van welke activiteiten raak in een flow, zijn en zijn er vacatures die hierop aansluiten</a:t>
            </a:r>
          </a:p>
          <a:p>
            <a:pPr marL="0" indent="0">
              <a:buNone/>
            </a:pPr>
            <a:endParaRPr lang="nl-NL" dirty="0"/>
          </a:p>
        </p:txBody>
      </p:sp>
    </p:spTree>
    <p:extLst>
      <p:ext uri="{BB962C8B-B14F-4D97-AF65-F5344CB8AC3E}">
        <p14:creationId xmlns:p14="http://schemas.microsoft.com/office/powerpoint/2010/main" val="921396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3C5918A-1DC5-4CF3-AA27-00AA3088A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B786683A-6FD6-4BF7-B3B0-DC39767739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Shape 11">
            <a:extLst>
              <a:ext uri="{FF2B5EF4-FFF2-40B4-BE49-F238E27FC236}">
                <a16:creationId xmlns:a16="http://schemas.microsoft.com/office/drawing/2014/main" id="{05169E50-59FB-4AEE-B61D-44A882A4CD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Shape 13">
            <a:extLst>
              <a:ext uri="{FF2B5EF4-FFF2-40B4-BE49-F238E27FC236}">
                <a16:creationId xmlns:a16="http://schemas.microsoft.com/office/drawing/2014/main" id="{117C30F0-5A38-4B60-B632-3AF7C2780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Shape 15">
            <a:extLst>
              <a:ext uri="{FF2B5EF4-FFF2-40B4-BE49-F238E27FC236}">
                <a16:creationId xmlns:a16="http://schemas.microsoft.com/office/drawing/2014/main" id="{A200CBA5-3F2B-4AAC-9F86-99AFECC19C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C34FCDC4-0BA4-4894-A2CB-E72093B55175}"/>
              </a:ext>
            </a:extLst>
          </p:cNvPr>
          <p:cNvSpPr>
            <a:spLocks noGrp="1"/>
          </p:cNvSpPr>
          <p:nvPr>
            <p:ph type="title"/>
          </p:nvPr>
        </p:nvSpPr>
        <p:spPr>
          <a:xfrm>
            <a:off x="7874928" y="1134142"/>
            <a:ext cx="3456122" cy="4589717"/>
          </a:xfrm>
        </p:spPr>
        <p:txBody>
          <a:bodyPr>
            <a:normAutofit/>
          </a:bodyPr>
          <a:lstStyle/>
          <a:p>
            <a:pPr algn="l"/>
            <a:r>
              <a:rPr lang="nl-NL" sz="4800"/>
              <a:t>Afsluiten</a:t>
            </a:r>
          </a:p>
        </p:txBody>
      </p:sp>
      <p:sp>
        <p:nvSpPr>
          <p:cNvPr id="3" name="Tijdelijke aanduiding voor inhoud 2">
            <a:extLst>
              <a:ext uri="{FF2B5EF4-FFF2-40B4-BE49-F238E27FC236}">
                <a16:creationId xmlns:a16="http://schemas.microsoft.com/office/drawing/2014/main" id="{210D01B5-C36B-4B0C-8DFB-3FF2AFCE89D2}"/>
              </a:ext>
            </a:extLst>
          </p:cNvPr>
          <p:cNvSpPr>
            <a:spLocks noGrp="1"/>
          </p:cNvSpPr>
          <p:nvPr>
            <p:ph idx="1"/>
          </p:nvPr>
        </p:nvSpPr>
        <p:spPr>
          <a:xfrm>
            <a:off x="798577" y="803186"/>
            <a:ext cx="5427137" cy="5248622"/>
          </a:xfrm>
        </p:spPr>
        <p:txBody>
          <a:bodyPr>
            <a:normAutofit/>
          </a:bodyPr>
          <a:lstStyle/>
          <a:p>
            <a:r>
              <a:rPr lang="nl-NL" sz="1600" dirty="0"/>
              <a:t>Wat neem je mee uit de les?</a:t>
            </a:r>
          </a:p>
          <a:p>
            <a:r>
              <a:rPr lang="nl-NL" sz="1600" dirty="0"/>
              <a:t>Tot volgende week!</a:t>
            </a:r>
          </a:p>
        </p:txBody>
      </p:sp>
    </p:spTree>
    <p:extLst>
      <p:ext uri="{BB962C8B-B14F-4D97-AF65-F5344CB8AC3E}">
        <p14:creationId xmlns:p14="http://schemas.microsoft.com/office/powerpoint/2010/main" val="588545954"/>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3960F"/>
      </a:accent1>
      <a:accent2>
        <a:srgbClr val="E04116"/>
      </a:accent2>
      <a:accent3>
        <a:srgbClr val="9D4DE7"/>
      </a:accent3>
      <a:accent4>
        <a:srgbClr val="449EF3"/>
      </a:accent4>
      <a:accent5>
        <a:srgbClr val="39C6BE"/>
      </a:accent5>
      <a:accent6>
        <a:srgbClr val="88C933"/>
      </a:accent6>
      <a:hlink>
        <a:srgbClr val="EBB41F"/>
      </a:hlink>
      <a:folHlink>
        <a:srgbClr val="E1D676"/>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29B3952A-A5A2-4E72-A5C9-A88B41734E0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3AC0A2135D24748A826BF86DDB6171D" ma:contentTypeVersion="9" ma:contentTypeDescription="Een nieuw document maken." ma:contentTypeScope="" ma:versionID="2398ac0988d1926cf0501d2d83ebcf13">
  <xsd:schema xmlns:xsd="http://www.w3.org/2001/XMLSchema" xmlns:xs="http://www.w3.org/2001/XMLSchema" xmlns:p="http://schemas.microsoft.com/office/2006/metadata/properties" xmlns:ns2="a56c3d00-5de7-48d5-ab4c-fdc358b883d4" xmlns:ns3="6c60a613-874c-4135-9c0c-908833996ac5" targetNamespace="http://schemas.microsoft.com/office/2006/metadata/properties" ma:root="true" ma:fieldsID="19a4a3d8acbbc66bb41c01e43c24a05b" ns2:_="" ns3:_="">
    <xsd:import namespace="a56c3d00-5de7-48d5-ab4c-fdc358b883d4"/>
    <xsd:import namespace="6c60a613-874c-4135-9c0c-908833996ac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6c3d00-5de7-48d5-ab4c-fdc358b883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c60a613-874c-4135-9c0c-908833996ac5" elementFormDefault="qualified">
    <xsd:import namespace="http://schemas.microsoft.com/office/2006/documentManagement/types"/>
    <xsd:import namespace="http://schemas.microsoft.com/office/infopath/2007/PartnerControls"/>
    <xsd:element name="SharedWithUsers" ma:index="12"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3F6FD86-9873-433C-88F0-94ECA4F99638}"/>
</file>

<file path=customXml/itemProps2.xml><?xml version="1.0" encoding="utf-8"?>
<ds:datastoreItem xmlns:ds="http://schemas.openxmlformats.org/officeDocument/2006/customXml" ds:itemID="{30280A27-1991-4A42-83CC-7B8C9A7C8BD1}"/>
</file>

<file path=customXml/itemProps3.xml><?xml version="1.0" encoding="utf-8"?>
<ds:datastoreItem xmlns:ds="http://schemas.openxmlformats.org/officeDocument/2006/customXml" ds:itemID="{92383E21-05B2-4B34-A6B6-D32344D65D35}"/>
</file>

<file path=docProps/app.xml><?xml version="1.0" encoding="utf-8"?>
<Properties xmlns="http://schemas.openxmlformats.org/officeDocument/2006/extended-properties" xmlns:vt="http://schemas.openxmlformats.org/officeDocument/2006/docPropsVTypes">
  <Template>Atlas</Template>
  <TotalTime>67</TotalTime>
  <Words>429</Words>
  <Application>Microsoft Office PowerPoint</Application>
  <PresentationFormat>Breedbeeld</PresentationFormat>
  <Paragraphs>37</Paragraphs>
  <Slides>8</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Calibri Light</vt:lpstr>
      <vt:lpstr>Rockwell</vt:lpstr>
      <vt:lpstr>Wingdings</vt:lpstr>
      <vt:lpstr>Atlas</vt:lpstr>
      <vt:lpstr>Positieve psychologie</vt:lpstr>
      <vt:lpstr>Planning</vt:lpstr>
      <vt:lpstr>Terugblik</vt:lpstr>
      <vt:lpstr>Positieve psychologie</vt:lpstr>
      <vt:lpstr>Flow </vt:lpstr>
      <vt:lpstr>Opdracht</vt:lpstr>
      <vt:lpstr>LOB</vt:lpstr>
      <vt:lpstr>Afsluiten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Positieve psychologie</dc:title>
  <dc:creator>Daan Roelvink</dc:creator>
  <cp:lastModifiedBy>Daan Roelvink</cp:lastModifiedBy>
  <cp:revision>16</cp:revision>
  <dcterms:created xsi:type="dcterms:W3CDTF">2021-05-13T10:39:32Z</dcterms:created>
  <dcterms:modified xsi:type="dcterms:W3CDTF">2021-05-13T11:48:11Z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0x01010063AC0A2135D24748A826BF86DDB6171D</vt:lpwstr>
  </property>
</Properties>
</file>